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238" r:id="rId3"/>
    <p:sldId id="1239" r:id="rId4"/>
    <p:sldId id="1242" r:id="rId5"/>
    <p:sldId id="1243" r:id="rId6"/>
    <p:sldId id="1244" r:id="rId7"/>
    <p:sldId id="1245" r:id="rId8"/>
    <p:sldId id="1252" r:id="rId9"/>
    <p:sldId id="1254" r:id="rId10"/>
    <p:sldId id="1250" r:id="rId11"/>
    <p:sldId id="1277" r:id="rId12"/>
    <p:sldId id="1256" r:id="rId13"/>
    <p:sldId id="1257" r:id="rId14"/>
    <p:sldId id="1278" r:id="rId15"/>
    <p:sldId id="1279" r:id="rId16"/>
    <p:sldId id="1261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选择性必修 第三册 </a:t>
            </a:r>
            <a:r>
              <a:rPr lang="en-US" altLang="zh-CN" sz="2000" baseline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第五章  原子核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4966" y="2995073"/>
            <a:ext cx="11523345" cy="111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 </a:t>
            </a:r>
            <a:r>
              <a:rPr lang="zh-CN" altLang="en-US" sz="5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放射性元素的衰变</a:t>
            </a:r>
            <a:endParaRPr lang="zh-CN" altLang="en-US" sz="50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171411"/>
              </a:xfrm>
            </p:spPr>
            <p:txBody>
              <a:bodyPr/>
              <a:lstStyle/>
              <a:p>
                <a:pPr indent="896938" hangingPunct="0">
                  <a:tabLst>
                    <a:tab pos="5850890" algn="l"/>
                  </a:tabLs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𝟐𝟑𝟖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经一系列的衰变后变为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𝟐𝟎𝟔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，问：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）一共经过几次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衰变和几次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衰变？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171411"/>
              </a:xfrm>
              <a:blipFill>
                <a:blip r:embed="rId2"/>
                <a:stretch>
                  <a:fillRect l="-796" b="-108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957009"/>
            <a:ext cx="935685" cy="3208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1">
                <a:extLst>
                  <a:ext uri="{FF2B5EF4-FFF2-40B4-BE49-F238E27FC236}">
                    <a16:creationId xmlns:a16="http://schemas.microsoft.com/office/drawing/2014/main" id="{1FF547B1-70D3-8814-3AEA-0E487B092ED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54" y="1891740"/>
                <a:ext cx="11485848" cy="2833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715963" eaLnBrk="1"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𝟐𝟑𝟖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𝟐𝟎𝟔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经过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次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次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由质量数守恒和电荷数守恒可得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238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206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即一共经过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次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次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1">
                <a:extLst>
                  <a:ext uri="{FF2B5EF4-FFF2-40B4-BE49-F238E27FC236}">
                    <a16:creationId xmlns:a16="http://schemas.microsoft.com/office/drawing/2014/main" id="{1FF547B1-70D3-8814-3AEA-0E487B092E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891740"/>
                <a:ext cx="11485848" cy="2833404"/>
              </a:xfrm>
              <a:prstGeom prst="rect">
                <a:avLst/>
              </a:prstGeom>
              <a:blipFill>
                <a:blip r:embed="rId4"/>
                <a:stretch>
                  <a:fillRect l="-796" r="-849" b="-408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2FD8D638-51F4-919C-B7E0-DA4CBECBBD7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2125560"/>
            <a:ext cx="722448" cy="29671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4287F97-221B-51C2-58B9-62E614A51421}"/>
              </a:ext>
            </a:extLst>
          </p:cNvPr>
          <p:cNvSpPr txBox="1"/>
          <p:nvPr/>
        </p:nvSpPr>
        <p:spPr>
          <a:xfrm>
            <a:off x="360854" y="4649233"/>
            <a:ext cx="2134746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621093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dirty="0">
                <a:solidFill>
                  <a:srgbClr val="000000"/>
                </a:solidFill>
              </a:rPr>
              <a:t>8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</a:rPr>
              <a:t>6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19D2216-25D7-6249-D0E2-01F557BC86A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4817226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3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507AFB43-F107-CA4D-C6FF-9C087A94F9F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614848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𝟐𝟎𝟔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𝟐𝟑𝟖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相比，质子数和中子数各减少多少？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507AFB43-F107-CA4D-C6FF-9C087A94F9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614848"/>
              </a:xfrm>
              <a:blipFill>
                <a:blip r:embed="rId2"/>
                <a:stretch>
                  <a:fillRect l="-796" b="-217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1">
                <a:extLst>
                  <a:ext uri="{FF2B5EF4-FFF2-40B4-BE49-F238E27FC236}">
                    <a16:creationId xmlns:a16="http://schemas.microsoft.com/office/drawing/2014/main" id="{FE201844-A3A7-AB4A-2B6C-D971EFAC3AF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54" y="1340768"/>
                <a:ext cx="11485848" cy="11688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715963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由于每发生一次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质子数和中子数均减少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每发生一次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中子数减少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而质子数增加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𝟐𝟎𝟔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𝟐𝟑𝟖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质子数减少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中子数减少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1">
                <a:extLst>
                  <a:ext uri="{FF2B5EF4-FFF2-40B4-BE49-F238E27FC236}">
                    <a16:creationId xmlns:a16="http://schemas.microsoft.com/office/drawing/2014/main" id="{FE201844-A3A7-AB4A-2B6C-D971EFAC3A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340768"/>
                <a:ext cx="11485848" cy="1168846"/>
              </a:xfrm>
              <a:prstGeom prst="rect">
                <a:avLst/>
              </a:prstGeom>
              <a:blipFill>
                <a:blip r:embed="rId3"/>
                <a:stretch>
                  <a:fillRect l="-796" r="-849" b="-1093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CF8322C7-AC9F-5E57-C830-9295C09271F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1511217"/>
            <a:ext cx="722448" cy="29671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932F40CF-AAC2-7719-B4E3-6363AC1A8FDC}"/>
              </a:ext>
            </a:extLst>
          </p:cNvPr>
          <p:cNvSpPr txBox="1"/>
          <p:nvPr/>
        </p:nvSpPr>
        <p:spPr>
          <a:xfrm>
            <a:off x="360854" y="2448047"/>
            <a:ext cx="2134746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585089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22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7DB97D5-EE9D-ED95-C311-11083DDCB0A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2616040"/>
            <a:ext cx="748347" cy="309661"/>
          </a:xfrm>
          <a:prstGeom prst="rect">
            <a:avLst/>
          </a:prstGeom>
        </p:spPr>
      </p:pic>
      <p:sp>
        <p:nvSpPr>
          <p:cNvPr id="7" name="内容占位符 1">
            <a:extLst>
              <a:ext uri="{FF2B5EF4-FFF2-40B4-BE49-F238E27FC236}">
                <a16:creationId xmlns:a16="http://schemas.microsoft.com/office/drawing/2014/main" id="{429B6C9A-5766-E65E-DE79-103869177E0D}"/>
              </a:ext>
            </a:extLst>
          </p:cNvPr>
          <p:cNvSpPr txBox="1">
            <a:spLocks/>
          </p:cNvSpPr>
          <p:nvPr/>
        </p:nvSpPr>
        <p:spPr bwMode="auto">
          <a:xfrm>
            <a:off x="360807" y="2924760"/>
            <a:ext cx="11485895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）写出这一衰变过程的方程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1">
                <a:extLst>
                  <a:ext uri="{FF2B5EF4-FFF2-40B4-BE49-F238E27FC236}">
                    <a16:creationId xmlns:a16="http://schemas.microsoft.com/office/drawing/2014/main" id="{E7D975B9-4628-9D3E-D943-EC12B7992FA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06" y="3441686"/>
                <a:ext cx="11477323" cy="832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衰变方程为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𝟐𝟑𝟖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  </m:t>
                                  </m:r>
                                </m:e>
                              </m:acc>
                            </m:e>
                          </m:mr>
                        </m:m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𝟐𝟎𝟔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内容占位符 1">
                <a:extLst>
                  <a:ext uri="{FF2B5EF4-FFF2-40B4-BE49-F238E27FC236}">
                    <a16:creationId xmlns:a16="http://schemas.microsoft.com/office/drawing/2014/main" id="{E7D975B9-4628-9D3E-D943-EC12B7992F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06" y="3441686"/>
                <a:ext cx="11477323" cy="832600"/>
              </a:xfrm>
              <a:prstGeom prst="rect">
                <a:avLst/>
              </a:prstGeom>
              <a:blipFill>
                <a:blip r:embed="rId6"/>
                <a:stretch>
                  <a:fillRect b="-808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C0A757DB-067F-9534-DB99-D6E1A42944B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233" y="3808007"/>
            <a:ext cx="721912" cy="2967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9E158B38-7BA2-4181-0FD9-C9E71408982A}"/>
                  </a:ext>
                </a:extLst>
              </p:cNvPr>
              <p:cNvSpPr txBox="1"/>
              <p:nvPr/>
            </p:nvSpPr>
            <p:spPr>
              <a:xfrm>
                <a:off x="352232" y="4271327"/>
                <a:ext cx="5382933" cy="11131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tabLst>
                    <a:tab pos="5850890" algn="l"/>
                  </a:tabLst>
                </a:pPr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𝟗𝟐</m:t>
                        </m:r>
                      </m:sub>
                      <m:sup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𝟐𝟑𝟖</m:t>
                        </m:r>
                      </m:sup>
                    </m:sSubSup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U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4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       </m:t>
                                  </m:r>
                                </m:e>
                              </m:acc>
                            </m:e>
                          </m:mr>
                        </m:m>
                      </m:e>
                      <m:sub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𝟖𝟐</m:t>
                        </m:r>
                      </m:sub>
                      <m:sup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𝟐𝟎𝟔</m:t>
                        </m:r>
                      </m:sup>
                    </m:sSubSup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Pb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8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He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6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e</a:t>
                </a:r>
                <a:endParaRPr lang="zh-CN" altLang="zh-CN" sz="1050" dirty="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tabLst>
                    <a:tab pos="5850890" algn="l"/>
                  </a:tabLst>
                </a:pPr>
                <a:endParaRPr lang="zh-CN" altLang="zh-CN" sz="1050" dirty="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9E158B38-7BA2-4181-0FD9-C9E7140898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232" y="4271327"/>
                <a:ext cx="5382933" cy="111319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>
            <a:extLst>
              <a:ext uri="{FF2B5EF4-FFF2-40B4-BE49-F238E27FC236}">
                <a16:creationId xmlns:a16="http://schemas.microsoft.com/office/drawing/2014/main" id="{EE8DD7C4-2D9A-6EB4-0A3E-D95B52C43B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4658045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9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7742"/>
            <a:ext cx="953507" cy="343085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1451691"/>
            <a:ext cx="11485848" cy="3346237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）不同元素的半衰期不同，半衰期越大，衰变越慢，半衰期越小，衰变越快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）半衰期是一个统计规律，是对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的原子核衰变规律的总结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对于一个特定的原子核，无法确定它何时发生衰变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）半衰期是放射性元素的性质，只与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原子核本身的性质有关，与物理和化学状态无关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；即一种放射性元素，不管它是以单质的形式存在，还是与其他元素形成化合物，或者对它施加压力、提高温度，都不能改变它的半衰期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18816" y="746118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半衰期的理解与应用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652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220929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）半衰期公式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𝝉</m:t>
                            </m:r>
                          </m:den>
                        </m:f>
                      </m:sup>
                    </m:s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𝝉</m:t>
                            </m:r>
                          </m:den>
                        </m:f>
                      </m:sup>
                    </m:s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，式中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分别表示衰变前的原子数和质量，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分别表示衰变后的尚未发生衰变的原子数和质量，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表示衰变时间，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表示半衰期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如图所示为放射性元素氡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222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的衰变曲线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220929"/>
              </a:xfrm>
              <a:blipFill>
                <a:blip r:embed="rId2"/>
                <a:stretch>
                  <a:fillRect l="-796" r="-849" b="-54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sd384.jpg" descr="id:2147492969;FounderCES">
            <a:extLst>
              <a:ext uri="{FF2B5EF4-FFF2-40B4-BE49-F238E27FC236}">
                <a16:creationId xmlns:a16="http://schemas.microsoft.com/office/drawing/2014/main" id="{2A115D7D-1B70-DC1A-3117-479D5B9C86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2016" y="3068960"/>
            <a:ext cx="3026380" cy="234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74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2F62F6C-738F-E2AD-DCB8-73D203CB6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1077913"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发生放射性衰变成为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，半衰期约为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5 700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已知植物存活期间，其体内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的比例不变；生命活动结束后，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的比例持续减少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现通过测量得知，某古木样品中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的比例正好是现代植物所制样品的二分之一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该古木的年代距今约为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具有相同的中子数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衰变为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的过程中放出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射线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增加样品测量环境的压强将加速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的衰变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2976;FounderCES">
            <a:extLst>
              <a:ext uri="{FF2B5EF4-FFF2-40B4-BE49-F238E27FC236}">
                <a16:creationId xmlns:a16="http://schemas.microsoft.com/office/drawing/2014/main" id="{B7E3AC0C-5E68-E5F4-5BDE-2634B6E1EF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428"/>
            <a:ext cx="1047040" cy="33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450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9AD644-6811-B16A-A07B-629BBDDBB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10B657E6-17D1-1226-5DFB-C0C745A056F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53208"/>
              </a:xfrm>
            </p:spPr>
            <p:txBody>
              <a:bodyPr/>
              <a:lstStyle/>
              <a:p>
                <a:pPr indent="715963"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古木样品中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的比例是现代植物所制样品的二分之一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根据半衰期的定义可知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该古木的年代距今约为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700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同位素具有相同的质子数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不同的中子数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的衰变方程为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𝟏𝟒</m:t>
                            </m:r>
                          </m:sup>
                        </m:sSub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𝐂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  </m:t>
                                  </m:r>
                                </m:e>
                              </m:acc>
                            </m:e>
                          </m:mr>
                        </m:m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𝟏𝟒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e>
                      <m:sub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所以此衰变过程放出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射线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放射性元素的半衰期与核内部自身因素有关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与原子所处的化学状态和外部条件无关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10B657E6-17D1-1226-5DFB-C0C745A056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53208"/>
              </a:xfrm>
              <a:blipFill>
                <a:blip r:embed="rId2"/>
                <a:stretch>
                  <a:fillRect l="-796" r="-849" b="-37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>
            <a:extLst>
              <a:ext uri="{FF2B5EF4-FFF2-40B4-BE49-F238E27FC236}">
                <a16:creationId xmlns:a16="http://schemas.microsoft.com/office/drawing/2014/main" id="{FB331E1E-E1D6-53F4-3059-A9871804E01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07" y="943728"/>
            <a:ext cx="722448" cy="29671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EAB805E-FF28-5E66-41DF-52A773156A84}"/>
              </a:ext>
            </a:extLst>
          </p:cNvPr>
          <p:cNvSpPr txBox="1"/>
          <p:nvPr/>
        </p:nvSpPr>
        <p:spPr>
          <a:xfrm>
            <a:off x="360854" y="3716848"/>
            <a:ext cx="2134746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585089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5918FA3-6813-DEBC-4C90-57F9B8C6E4B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4" y="3884841"/>
            <a:ext cx="748347" cy="30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73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51C6E6-996D-EAAC-FB1A-73DEEE8C48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8593642-1305-7831-5F5C-4459857EC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470"/>
            <a:ext cx="11485847" cy="3346237"/>
          </a:xfrm>
          <a:solidFill>
            <a:srgbClr val="E3F2E7"/>
          </a:solidFill>
        </p:spPr>
        <p:txBody>
          <a:bodyPr/>
          <a:lstStyle/>
          <a:p>
            <a:pPr indent="1168400" hangingPunct="0">
              <a:tabLst>
                <a:tab pos="5850890" algn="l"/>
              </a:tabLst>
            </a:pP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的半衰期为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5730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±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简单来说就是约每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5730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的量会降为原有的一半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具有和其他碳原子相同的化学性质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因此参加自然界碳的交换循环运动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由于生物体与大气经常发生交换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因此衰变掉的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可经常获得补充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因此活的生物体中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的浓度和外界基本一致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一旦生物体死亡后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其体内的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一直衰变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却得不到补充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科学家就是利用这一规律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以现代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的放射水平作为标准与测量标本中的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相比较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由此推算出含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的动植物死亡或停止交换的时间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拓展.eps" descr="id:2147490149;FounderCES">
            <a:extLst>
              <a:ext uri="{FF2B5EF4-FFF2-40B4-BE49-F238E27FC236}">
                <a16:creationId xmlns:a16="http://schemas.microsoft.com/office/drawing/2014/main" id="{1DA06991-2A90-2D62-8CC8-C8F6BA3A7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73673"/>
            <a:ext cx="1198439" cy="33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022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3400" y="762412"/>
            <a:ext cx="6842063" cy="6057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607943"/>
            <a:ext cx="1220846" cy="343085"/>
          </a:xfrm>
          <a:prstGeom prst="rect">
            <a:avLst/>
          </a:prstGeom>
        </p:spPr>
      </p:pic>
      <p:sp>
        <p:nvSpPr>
          <p:cNvPr id="20" name="内容占位符 1"/>
          <p:cNvSpPr>
            <a:spLocks noGrp="1"/>
          </p:cNvSpPr>
          <p:nvPr>
            <p:ph idx="1"/>
          </p:nvPr>
        </p:nvSpPr>
        <p:spPr>
          <a:xfrm>
            <a:off x="360854" y="2150274"/>
            <a:ext cx="11485848" cy="3346237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原子核自发地放出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粒子或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粒子，由于核电荷数变了，它在元素周期表中的位置就变了，变成另一种原子核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我们把这种变化称为原子核的衰变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衰变分类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衰变：放出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粒子的衰变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衰变：放出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粒子的衰变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81700" y="1456319"/>
            <a:ext cx="1026500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原子核的衰变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406912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典型衰变方程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𝟐𝟑𝟖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  </m:t>
                                  </m:r>
                                </m:e>
                              </m:acc>
                            </m:e>
                          </m:mr>
                        </m:m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𝟐𝟑𝟒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𝟐𝟑𝟒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  </m:t>
                                  </m:r>
                                </m:e>
                              </m:acc>
                            </m:e>
                          </m:mr>
                        </m:m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𝟐𝟑𝟒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Pa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e>
                      <m:sub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衰变规律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）原子核衰变时，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电荷数和质量数都守恒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）放射性的原子核在发生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衰变、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衰变时产生的新核处于高能级，这时它要向低能级跃迁，并放出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γ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光子，</a:t>
                </a:r>
                <a:r>
                  <a:rPr lang="en-US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γ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射线经常是伴随</a:t>
                </a:r>
                <a:r>
                  <a:rPr lang="en-US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射线和</a:t>
                </a:r>
                <a:r>
                  <a:rPr lang="en-US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射线产生的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406912"/>
              </a:xfrm>
              <a:blipFill>
                <a:blip r:embed="rId2"/>
                <a:stretch>
                  <a:fillRect l="-796" r="-849" b="-23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>
            <a:extLst>
              <a:ext uri="{FF2B5EF4-FFF2-40B4-BE49-F238E27FC236}">
                <a16:creationId xmlns:a16="http://schemas.microsoft.com/office/drawing/2014/main" id="{6D5D43A6-AED5-E793-7837-8B5F86B0FAB8}"/>
              </a:ext>
            </a:extLst>
          </p:cNvPr>
          <p:cNvSpPr txBox="1">
            <a:spLocks/>
          </p:cNvSpPr>
          <p:nvPr/>
        </p:nvSpPr>
        <p:spPr bwMode="auto">
          <a:xfrm>
            <a:off x="360854" y="5211094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0180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原子核衰变时质量数守恒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但不是质量守恒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存在质量减少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也叫质量亏损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关键提醒.eps" descr="id:2147489535;FounderCES">
            <a:extLst>
              <a:ext uri="{FF2B5EF4-FFF2-40B4-BE49-F238E27FC236}">
                <a16:creationId xmlns:a16="http://schemas.microsoft.com/office/drawing/2014/main" id="{8000DB34-ACB4-F002-91DA-AEB724CA76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5371734"/>
            <a:ext cx="1722494" cy="33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5515"/>
            <a:ext cx="1269856" cy="347540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1458659"/>
            <a:ext cx="11485848" cy="3346237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半衰期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）定义：放射性元素的原子核有半数发生衰变所需的时间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）决定因素：放射性元素衰变的快慢是由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核内部自身的因素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决定的，跟原子所处的化学状态和外部条件没有关系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不同的放射性元素，半衰期不同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）应用：利用半衰期非常稳定这一特点，可以通过测量某放射性元素的衰变程度来推断时间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30710" y="746119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半衰期与核反应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58058B6-C0EC-3AB3-848F-827E37F60883}"/>
              </a:ext>
            </a:extLst>
          </p:cNvPr>
          <p:cNvSpPr txBox="1">
            <a:spLocks/>
          </p:cNvSpPr>
          <p:nvPr/>
        </p:nvSpPr>
        <p:spPr bwMode="auto">
          <a:xfrm>
            <a:off x="360854" y="5013176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92288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半衰期是大量原子核衰变的统计规律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只对大量原子核衰变有意义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对少数原子核衰变没有意义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关键提醒.eps" descr="id:2147489535;FounderCES">
            <a:extLst>
              <a:ext uri="{FF2B5EF4-FFF2-40B4-BE49-F238E27FC236}">
                <a16:creationId xmlns:a16="http://schemas.microsoft.com/office/drawing/2014/main" id="{6C2599B8-C604-0EB0-51F9-A89028E74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5173816"/>
            <a:ext cx="1722494" cy="33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995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45770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核反应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）人类第一次实现的原子核的人工转变：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𝟏𝟒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  </m:t>
                                  </m:r>
                                </m:e>
                              </m:acc>
                            </m:e>
                          </m:mr>
                        </m:m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𝟏𝟕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）定义：原子核在其他粒子的轰击下产生新原子核或者发生状态变化的过程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）特点：在核反应中，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质量数守恒、电荷数守恒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45770"/>
              </a:xfrm>
              <a:blipFill>
                <a:blip r:embed="rId2"/>
                <a:stretch>
                  <a:fillRect l="-796" b="-38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445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967" y="902198"/>
            <a:ext cx="1269856" cy="334174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458659"/>
            <a:ext cx="11485848" cy="4454233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放射性同位素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很多元素都存在一些具有放射性的同位素，它们被称为放射性同位素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放射性同位素的应用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）射线测厚仪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）放射治疗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）培优、保鲜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）示踪原子：一种元素的各种同位素都有相同的化学性质，用放射性同位素代替非放射性的同位素后，可以探测出原子到达的位置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30710" y="746119"/>
            <a:ext cx="1021599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放射性同位素的应用</a:t>
            </a: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辐射与安全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200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tabLst>
                <a:tab pos="585089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辐射与安全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人类一直生活在放射性的环境中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过量的射线对人体组织有破坏作用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要防止放射性物质对空气、水源、用具等的污染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7E605BBF-6C63-BE20-737E-43CB84C978FE}"/>
              </a:ext>
            </a:extLst>
          </p:cNvPr>
          <p:cNvSpPr txBox="1">
            <a:spLocks/>
          </p:cNvSpPr>
          <p:nvPr/>
        </p:nvSpPr>
        <p:spPr bwMode="auto">
          <a:xfrm>
            <a:off x="360854" y="3140968"/>
            <a:ext cx="11485848" cy="576248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01800">
              <a:tabLst>
                <a:tab pos="585089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人工放射性同位素半衰期比较短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而且强度容易控制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使用更广泛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关键提醒.eps" descr="id:2147489535;FounderCES">
            <a:extLst>
              <a:ext uri="{FF2B5EF4-FFF2-40B4-BE49-F238E27FC236}">
                <a16:creationId xmlns:a16="http://schemas.microsoft.com/office/drawing/2014/main" id="{33908B1A-FF31-14F4-4C5E-8DC5CD389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301608"/>
            <a:ext cx="1722494" cy="33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759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7781" y="763538"/>
            <a:ext cx="6851994" cy="600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599234"/>
            <a:ext cx="957962" cy="3430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18816" y="1447610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en-US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衰变和</a:t>
            </a:r>
            <a:r>
              <a:rPr lang="en-US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衰变的比较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表格 6">
                <a:extLst>
                  <a:ext uri="{FF2B5EF4-FFF2-40B4-BE49-F238E27FC236}">
                    <a16:creationId xmlns:a16="http://schemas.microsoft.com/office/drawing/2014/main" id="{EDD524C9-5C63-D69C-FAD4-6A8E9D01338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77799479"/>
                  </p:ext>
                </p:extLst>
              </p:nvPr>
            </p:nvGraphicFramePr>
            <p:xfrm>
              <a:off x="360854" y="2213069"/>
              <a:ext cx="11485849" cy="330022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209877">
                      <a:extLst>
                        <a:ext uri="{9D8B030D-6E8A-4147-A177-3AD203B41FA5}">
                          <a16:colId xmlns:a16="http://schemas.microsoft.com/office/drawing/2014/main" val="2384636324"/>
                        </a:ext>
                      </a:extLst>
                    </a:gridCol>
                    <a:gridCol w="4417458">
                      <a:extLst>
                        <a:ext uri="{9D8B030D-6E8A-4147-A177-3AD203B41FA5}">
                          <a16:colId xmlns:a16="http://schemas.microsoft.com/office/drawing/2014/main" val="1986449090"/>
                        </a:ext>
                      </a:extLst>
                    </a:gridCol>
                    <a:gridCol w="4858514">
                      <a:extLst>
                        <a:ext uri="{9D8B030D-6E8A-4147-A177-3AD203B41FA5}">
                          <a16:colId xmlns:a16="http://schemas.microsoft.com/office/drawing/2014/main" val="2404464939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衰变类型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α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衰变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β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衰变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6629187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衰变方程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𝒁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𝑨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  <m:m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zh-CN" sz="2400" b="1" i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        </m:t>
                                            </m:r>
                                          </m:e>
                                        </m:acc>
                                      </m:e>
                                    </m:mr>
                                  </m:m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𝒁</m:t>
                                  </m:r>
                                  <m: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𝑨</m:t>
                                  </m:r>
                                  <m: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Y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He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𝒁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𝑨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  <m:m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zh-CN" sz="2400" b="1" i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        </m:t>
                                            </m:r>
                                          </m:e>
                                        </m:acc>
                                      </m:e>
                                    </m:mr>
                                  </m:m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𝒁</m:t>
                                  </m:r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　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𝑨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Y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e>
                                <m:sub>
                                  <m: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　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e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5915712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衰变实质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  <m:m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zh-CN" sz="2400" b="1" i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        </m:t>
                                            </m:r>
                                          </m:e>
                                        </m:acc>
                                      </m:e>
                                    </m:mr>
                                  </m:m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He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  <m:m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zh-CN" sz="2400" b="1" i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        </m:t>
                                            </m:r>
                                          </m:e>
                                        </m:acc>
                                      </m:e>
                                    </m:mr>
                                  </m:m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e>
                                <m:sub>
                                  <m: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　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e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9401309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典型实例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　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𝟗𝟐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𝟐𝟑𝟖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  <m:m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zh-CN" sz="2400" b="1" i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        </m:t>
                                            </m:r>
                                          </m:e>
                                        </m:acc>
                                      </m:e>
                                    </m:mr>
                                  </m:m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　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𝟗𝟎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𝟐𝟑𝟒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Th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He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　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𝟗𝟎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𝟐𝟑𝟒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Th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  <m:m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zh-CN" sz="2400" b="1" i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        </m:t>
                                            </m:r>
                                          </m:e>
                                        </m:acc>
                                      </m:e>
                                    </m:mr>
                                  </m:m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　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𝟗𝟏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𝟐𝟑𝟒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Pa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e>
                                <m:sub>
                                  <m: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　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e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2165494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衰变规律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质量数守恒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电荷数守恒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799217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表格 6">
                <a:extLst>
                  <a:ext uri="{FF2B5EF4-FFF2-40B4-BE49-F238E27FC236}">
                    <a16:creationId xmlns:a16="http://schemas.microsoft.com/office/drawing/2014/main" id="{EDD524C9-5C63-D69C-FAD4-6A8E9D01338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77799479"/>
                  </p:ext>
                </p:extLst>
              </p:nvPr>
            </p:nvGraphicFramePr>
            <p:xfrm>
              <a:off x="360854" y="2213069"/>
              <a:ext cx="11485849" cy="330022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209877">
                      <a:extLst>
                        <a:ext uri="{9D8B030D-6E8A-4147-A177-3AD203B41FA5}">
                          <a16:colId xmlns:a16="http://schemas.microsoft.com/office/drawing/2014/main" val="2384636324"/>
                        </a:ext>
                      </a:extLst>
                    </a:gridCol>
                    <a:gridCol w="4417458">
                      <a:extLst>
                        <a:ext uri="{9D8B030D-6E8A-4147-A177-3AD203B41FA5}">
                          <a16:colId xmlns:a16="http://schemas.microsoft.com/office/drawing/2014/main" val="1986449090"/>
                        </a:ext>
                      </a:extLst>
                    </a:gridCol>
                    <a:gridCol w="4858514">
                      <a:extLst>
                        <a:ext uri="{9D8B030D-6E8A-4147-A177-3AD203B41FA5}">
                          <a16:colId xmlns:a16="http://schemas.microsoft.com/office/drawing/2014/main" val="2404464939"/>
                        </a:ext>
                      </a:extLst>
                    </a:gridCol>
                  </a:tblGrid>
                  <a:tr h="47923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衰变类型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α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衰变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β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衰变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66291872"/>
                      </a:ext>
                    </a:extLst>
                  </a:tr>
                  <a:tr h="83039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衰变方程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207" t="-59559" r="-110207" b="-2602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6637" t="-59559" r="-251" b="-2602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59157124"/>
                      </a:ext>
                    </a:extLst>
                  </a:tr>
                  <a:tr h="72917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衰变实质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207" t="-180833" r="-110207" b="-19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6637" t="-180833" r="-251" b="-19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94013090"/>
                      </a:ext>
                    </a:extLst>
                  </a:tr>
                  <a:tr h="78219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典型实例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207" t="-263281" r="-110207" b="-82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6637" t="-263281" r="-251" b="-828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21654940"/>
                      </a:ext>
                    </a:extLst>
                  </a:tr>
                  <a:tr h="47923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衰变规律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D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质量数守恒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电荷数守恒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7992171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22705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9970"/>
            <a:ext cx="957962" cy="3386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51691"/>
                <a:ext cx="11485848" cy="3463384"/>
              </a:xfrm>
            </p:spPr>
            <p:txBody>
              <a:bodyPr/>
              <a:lstStyle/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方法一：设放射性元素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𝒁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经过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衰变和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衰变后，变成稳定的新元素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𝒁</m:t>
                        </m:r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</m:t>
                        </m:r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，则衰变方程为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𝐙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𝐀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  </m:t>
                                  </m:r>
                                </m:e>
                              </m:acc>
                            </m:e>
                          </m:mr>
                        </m:m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𝐙</m:t>
                        </m:r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𝐀</m:t>
                        </m:r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根据质量数守恒和电荷数守恒可列方程：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A'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Z'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tabLst>
                    <a:tab pos="585089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方法二：因为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衰变对质量数无影响，先由质量数的改变确定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衰变的次数，再根据电荷数的改变确定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衰变的次数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51691"/>
                <a:ext cx="11485848" cy="3463384"/>
              </a:xfrm>
              <a:blipFill>
                <a:blip r:embed="rId3"/>
                <a:stretch>
                  <a:fillRect l="-796" r="-849" b="-33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1318816" y="746118"/>
            <a:ext cx="10527886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  <a:tabLst>
                <a:tab pos="5850890" algn="l"/>
              </a:tabLst>
            </a:pPr>
            <a:r>
              <a:rPr lang="zh-CN" altLang="zh-CN" sz="2400" b="1">
                <a:solidFill>
                  <a:srgbClr val="1EB26A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确定衰变次数的方法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32465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1435</Words>
  <Application>Microsoft Office PowerPoint</Application>
  <PresentationFormat>自定义</PresentationFormat>
  <Paragraphs>83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624</cp:revision>
  <dcterms:created xsi:type="dcterms:W3CDTF">2020-11-06T05:24:00Z</dcterms:created>
  <dcterms:modified xsi:type="dcterms:W3CDTF">2025-11-03T10:34:08Z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